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Canva Sans Bold" panose="020B0803030501040103"/>
      <p:bold r:id="rId24"/>
    </p:embeddedFont>
    <p:embeddedFont>
      <p:font typeface="Arimo" panose="020B0604020202020204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svg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1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64160" y="3648668"/>
            <a:ext cx="12931873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 panose="02000505050000020004"/>
              </a:rPr>
              <a:t>WATER QUALITY</a:t>
            </a:r>
            <a:endParaRPr lang="en-US" sz="9045" spc="334">
              <a:solidFill>
                <a:srgbClr val="FFFFFF"/>
              </a:solidFill>
              <a:latin typeface="Days" panose="0200050505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4160" y="5013259"/>
            <a:ext cx="10375827" cy="17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5"/>
              </a:lnSpc>
            </a:pPr>
            <a:r>
              <a:rPr lang="en-US" sz="12055" spc="868">
                <a:solidFill>
                  <a:srgbClr val="FFFFFF"/>
                </a:solidFill>
                <a:latin typeface="Open Sauce Medium" panose="00000600000000000000"/>
              </a:rPr>
              <a:t>ANALYSIS</a:t>
            </a:r>
            <a:endParaRPr lang="en-US" sz="12055" spc="868">
              <a:solidFill>
                <a:srgbClr val="FFFFFF"/>
              </a:solidFill>
              <a:latin typeface="Open Sauce Medium" panose="000006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35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0"/>
              </a:lnSpc>
            </a:pPr>
            <a:r>
              <a:rPr lang="en-US" sz="2135" spc="181">
                <a:solidFill>
                  <a:srgbClr val="FFFFFF"/>
                </a:solidFill>
                <a:latin typeface="Agrandir Narrow Bold" panose="00000806000000000000"/>
              </a:rPr>
              <a:t>Roshan.R</a:t>
            </a:r>
            <a:endParaRPr lang="en-US" sz="2135" spc="181">
              <a:solidFill>
                <a:srgbClr val="FFFFFF"/>
              </a:solidFill>
              <a:latin typeface="Agrandir Narrow Bold" panose="00000806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1105" y="1562066"/>
            <a:ext cx="16907102" cy="9510245"/>
          </a:xfrm>
          <a:custGeom>
            <a:avLst/>
            <a:gdLst/>
            <a:ahLst/>
            <a:cxnLst/>
            <a:rect l="l" t="t" r="r" b="b"/>
            <a:pathLst>
              <a:path w="16907102" h="9510245">
                <a:moveTo>
                  <a:pt x="0" y="0"/>
                </a:moveTo>
                <a:lnTo>
                  <a:pt x="16907102" y="0"/>
                </a:lnTo>
                <a:lnTo>
                  <a:pt x="16907102" y="9510245"/>
                </a:lnTo>
                <a:lnTo>
                  <a:pt x="0" y="9510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3211" y="2171687"/>
            <a:ext cx="16660910" cy="9371762"/>
          </a:xfrm>
          <a:custGeom>
            <a:avLst/>
            <a:gdLst/>
            <a:ahLst/>
            <a:cxnLst/>
            <a:rect l="l" t="t" r="r" b="b"/>
            <a:pathLst>
              <a:path w="16660910" h="9371762">
                <a:moveTo>
                  <a:pt x="0" y="0"/>
                </a:moveTo>
                <a:lnTo>
                  <a:pt x="16660910" y="0"/>
                </a:lnTo>
                <a:lnTo>
                  <a:pt x="16660910" y="9371762"/>
                </a:lnTo>
                <a:lnTo>
                  <a:pt x="0" y="9371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7330" y="1714198"/>
            <a:ext cx="16424626" cy="9238852"/>
          </a:xfrm>
          <a:custGeom>
            <a:avLst/>
            <a:gdLst/>
            <a:ahLst/>
            <a:cxnLst/>
            <a:rect l="l" t="t" r="r" b="b"/>
            <a:pathLst>
              <a:path w="16424626" h="9238852">
                <a:moveTo>
                  <a:pt x="0" y="0"/>
                </a:moveTo>
                <a:lnTo>
                  <a:pt x="16424626" y="0"/>
                </a:lnTo>
                <a:lnTo>
                  <a:pt x="16424626" y="9238852"/>
                </a:lnTo>
                <a:lnTo>
                  <a:pt x="0" y="923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9185" y="441160"/>
            <a:ext cx="16790115" cy="9444440"/>
          </a:xfrm>
          <a:custGeom>
            <a:avLst/>
            <a:gdLst/>
            <a:ahLst/>
            <a:cxnLst/>
            <a:rect l="l" t="t" r="r" b="b"/>
            <a:pathLst>
              <a:path w="16790115" h="9444440">
                <a:moveTo>
                  <a:pt x="0" y="0"/>
                </a:moveTo>
                <a:lnTo>
                  <a:pt x="16790115" y="0"/>
                </a:lnTo>
                <a:lnTo>
                  <a:pt x="16790115" y="9444440"/>
                </a:lnTo>
                <a:lnTo>
                  <a:pt x="0" y="9444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850" y="1714558"/>
            <a:ext cx="16646390" cy="9363594"/>
          </a:xfrm>
          <a:custGeom>
            <a:avLst/>
            <a:gdLst/>
            <a:ahLst/>
            <a:cxnLst/>
            <a:rect l="l" t="t" r="r" b="b"/>
            <a:pathLst>
              <a:path w="16646390" h="9363594">
                <a:moveTo>
                  <a:pt x="0" y="0"/>
                </a:moveTo>
                <a:lnTo>
                  <a:pt x="16646390" y="0"/>
                </a:lnTo>
                <a:lnTo>
                  <a:pt x="16646390" y="9363594"/>
                </a:lnTo>
                <a:lnTo>
                  <a:pt x="0" y="9363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2003" y="394877"/>
            <a:ext cx="16557297" cy="9313479"/>
          </a:xfrm>
          <a:custGeom>
            <a:avLst/>
            <a:gdLst/>
            <a:ahLst/>
            <a:cxnLst/>
            <a:rect l="l" t="t" r="r" b="b"/>
            <a:pathLst>
              <a:path w="16557297" h="9313479">
                <a:moveTo>
                  <a:pt x="0" y="0"/>
                </a:moveTo>
                <a:lnTo>
                  <a:pt x="16557297" y="0"/>
                </a:lnTo>
                <a:lnTo>
                  <a:pt x="16557297" y="9313479"/>
                </a:lnTo>
                <a:lnTo>
                  <a:pt x="0" y="9313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5586" y="492517"/>
            <a:ext cx="16536828" cy="9301966"/>
          </a:xfrm>
          <a:custGeom>
            <a:avLst/>
            <a:gdLst/>
            <a:ahLst/>
            <a:cxnLst/>
            <a:rect l="l" t="t" r="r" b="b"/>
            <a:pathLst>
              <a:path w="16536828" h="9301966">
                <a:moveTo>
                  <a:pt x="0" y="0"/>
                </a:moveTo>
                <a:lnTo>
                  <a:pt x="16536828" y="0"/>
                </a:lnTo>
                <a:lnTo>
                  <a:pt x="16536828" y="9301966"/>
                </a:lnTo>
                <a:lnTo>
                  <a:pt x="0" y="930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4791" y="524569"/>
            <a:ext cx="16734509" cy="9413161"/>
          </a:xfrm>
          <a:custGeom>
            <a:avLst/>
            <a:gdLst/>
            <a:ahLst/>
            <a:cxnLst/>
            <a:rect l="l" t="t" r="r" b="b"/>
            <a:pathLst>
              <a:path w="16734509" h="9413161">
                <a:moveTo>
                  <a:pt x="0" y="0"/>
                </a:moveTo>
                <a:lnTo>
                  <a:pt x="16734509" y="0"/>
                </a:lnTo>
                <a:lnTo>
                  <a:pt x="16734509" y="9413161"/>
                </a:lnTo>
                <a:lnTo>
                  <a:pt x="0" y="941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1151592" y="7078008"/>
            <a:ext cx="4081819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Agrandir Narrow Bold" panose="00000806000000000000"/>
              </a:rPr>
              <a:t>Roshan.R</a:t>
            </a:r>
            <a:endParaRPr lang="en-US" sz="1700" spc="144">
              <a:solidFill>
                <a:srgbClr val="FFFFFF"/>
              </a:solidFill>
              <a:latin typeface="Agrandir Narrow Bold" panose="0000080600000000000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241926" y="6784773"/>
            <a:ext cx="358731" cy="492255"/>
          </a:xfrm>
          <a:custGeom>
            <a:avLst/>
            <a:gdLst/>
            <a:ahLst/>
            <a:cxnLst/>
            <a:rect l="l" t="t" r="r" b="b"/>
            <a:pathLst>
              <a:path w="358731" h="492255">
                <a:moveTo>
                  <a:pt x="0" y="0"/>
                </a:moveTo>
                <a:lnTo>
                  <a:pt x="358731" y="0"/>
                </a:lnTo>
                <a:lnTo>
                  <a:pt x="358731" y="492255"/>
                </a:lnTo>
                <a:lnTo>
                  <a:pt x="0" y="49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98118" y="6056085"/>
            <a:ext cx="402538" cy="309589"/>
          </a:xfrm>
          <a:custGeom>
            <a:avLst/>
            <a:gdLst/>
            <a:ahLst/>
            <a:cxnLst/>
            <a:rect l="l" t="t" r="r" b="b"/>
            <a:pathLst>
              <a:path w="402538" h="309589">
                <a:moveTo>
                  <a:pt x="0" y="0"/>
                </a:moveTo>
                <a:lnTo>
                  <a:pt x="402539" y="0"/>
                </a:lnTo>
                <a:lnTo>
                  <a:pt x="402539" y="309588"/>
                </a:lnTo>
                <a:lnTo>
                  <a:pt x="0" y="30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16791" y="7705653"/>
            <a:ext cx="354900" cy="544951"/>
          </a:xfrm>
          <a:custGeom>
            <a:avLst/>
            <a:gdLst/>
            <a:ahLst/>
            <a:cxnLst/>
            <a:rect l="l" t="t" r="r" b="b"/>
            <a:pathLst>
              <a:path w="354900" h="544951">
                <a:moveTo>
                  <a:pt x="0" y="0"/>
                </a:moveTo>
                <a:lnTo>
                  <a:pt x="354899" y="0"/>
                </a:lnTo>
                <a:lnTo>
                  <a:pt x="354899" y="544952"/>
                </a:lnTo>
                <a:lnTo>
                  <a:pt x="0" y="544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691013" y="3439928"/>
            <a:ext cx="6880678" cy="2055203"/>
            <a:chOff x="0" y="0"/>
            <a:chExt cx="1812195" cy="5412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62984" y="3900001"/>
            <a:ext cx="7239660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0"/>
              </a:lnSpc>
            </a:pPr>
            <a:r>
              <a:rPr lang="en-US" sz="8375" spc="334">
                <a:solidFill>
                  <a:srgbClr val="FFFFFF"/>
                </a:solidFill>
                <a:latin typeface="Open Sauce Medium" panose="00000600000000000000"/>
              </a:rPr>
              <a:t>CONTACT</a:t>
            </a:r>
            <a:endParaRPr lang="en-US" sz="8375" spc="334">
              <a:solidFill>
                <a:srgbClr val="FFFFFF"/>
              </a:solidFill>
              <a:latin typeface="Open Sauce Medium" panose="000006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82814" y="5944246"/>
            <a:ext cx="3498499" cy="43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260">
                <a:solidFill>
                  <a:srgbClr val="FFFFFF"/>
                </a:solidFill>
                <a:latin typeface="Agrandir Narrow Bold" panose="00000806000000000000"/>
              </a:rPr>
              <a:t>roshansmesh@gmail.com</a:t>
            </a:r>
            <a:endParaRPr lang="en-US" sz="2260">
              <a:solidFill>
                <a:srgbClr val="FFFFFF"/>
              </a:solidFill>
              <a:latin typeface="Agrandir Narrow Bold" panose="00000806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31351" y="6829937"/>
            <a:ext cx="2744525" cy="43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260">
                <a:solidFill>
                  <a:srgbClr val="FFFFFF"/>
                </a:solidFill>
                <a:latin typeface="Agrandir Narrow Bold" panose="00000806000000000000"/>
              </a:rPr>
              <a:t>+91 8883327606</a:t>
            </a:r>
            <a:endParaRPr lang="en-US" sz="2260">
              <a:solidFill>
                <a:srgbClr val="FFFFFF"/>
              </a:solidFill>
              <a:latin typeface="Agrandir Narrow Bold" panose="00000806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16309" y="7640899"/>
            <a:ext cx="4765005" cy="4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5"/>
              </a:lnSpc>
            </a:pPr>
            <a:r>
              <a:rPr lang="en-US" sz="2180">
                <a:solidFill>
                  <a:srgbClr val="FFFFFF"/>
                </a:solidFill>
                <a:latin typeface="Agrandir Narrow Bold" panose="00000806000000000000"/>
              </a:rPr>
              <a:t>CSI  College of Engineering, Ketti</a:t>
            </a:r>
            <a:endParaRPr lang="en-US" sz="2180">
              <a:solidFill>
                <a:srgbClr val="FFFFFF"/>
              </a:solidFill>
              <a:latin typeface="Agrandir Narrow Bold" panose="00000806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940564" y="263181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47196" y="3155329"/>
            <a:ext cx="717212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0"/>
              </a:lnSpc>
            </a:pPr>
            <a:r>
              <a:rPr lang="en-US" sz="5500" spc="175">
                <a:solidFill>
                  <a:srgbClr val="FFFFFF"/>
                </a:solidFill>
                <a:latin typeface="Open Sauce Medium" panose="00000600000000000000"/>
              </a:rPr>
              <a:t>INTRODUCTION</a:t>
            </a:r>
            <a:endParaRPr lang="en-US" sz="5500" spc="175">
              <a:solidFill>
                <a:srgbClr val="FFFFFF"/>
              </a:solidFill>
              <a:latin typeface="Open Sauce Medium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47196" y="4362238"/>
            <a:ext cx="7895322" cy="410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2800">
                <a:solidFill>
                  <a:srgbClr val="FFFFFF"/>
                </a:solidFill>
                <a:latin typeface="Open Sauce" panose="00000500000000000000"/>
              </a:rPr>
              <a:t>Calculating the WQI is time-consuming, but estimating WQI is inevitable for water resources management. For this purpose, three Machine Learning (ML) algorithms, namely, </a:t>
            </a:r>
            <a:r>
              <a:rPr lang="en-US" sz="2800">
                <a:solidFill>
                  <a:srgbClr val="00F0FF"/>
                </a:solidFill>
                <a:latin typeface="Open Sauce" panose="00000500000000000000"/>
              </a:rPr>
              <a:t>Gene Expression Programming (GEP), M5P Model tree, and Multivariate Adaptive Regression Splines (MARS)</a:t>
            </a:r>
            <a:r>
              <a:rPr lang="en-US" sz="2800">
                <a:solidFill>
                  <a:srgbClr val="FFFFFF"/>
                </a:solidFill>
                <a:latin typeface="Open Sauce" panose="00000500000000000000"/>
              </a:rPr>
              <a:t>, were employed to predict WQI.</a:t>
            </a:r>
            <a:endParaRPr lang="en-US" sz="2800">
              <a:solidFill>
                <a:srgbClr val="FFFFFF"/>
              </a:solidFill>
              <a:latin typeface="Open Sauce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6804" y="1902416"/>
            <a:ext cx="6770536" cy="6942781"/>
          </a:xfrm>
          <a:custGeom>
            <a:avLst/>
            <a:gdLst/>
            <a:ahLst/>
            <a:cxnLst/>
            <a:rect l="l" t="t" r="r" b="b"/>
            <a:pathLst>
              <a:path w="6770536" h="6942781">
                <a:moveTo>
                  <a:pt x="0" y="0"/>
                </a:moveTo>
                <a:lnTo>
                  <a:pt x="6770537" y="0"/>
                </a:lnTo>
                <a:lnTo>
                  <a:pt x="6770537" y="6942781"/>
                </a:lnTo>
                <a:lnTo>
                  <a:pt x="0" y="6942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33888" y="3255488"/>
            <a:ext cx="677410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50"/>
              </a:lnSpc>
            </a:pPr>
            <a:r>
              <a:rPr lang="en-US" sz="5500" spc="175">
                <a:solidFill>
                  <a:srgbClr val="000000"/>
                </a:solidFill>
                <a:latin typeface="Open Sauce Medium" panose="00000600000000000000"/>
              </a:rPr>
              <a:t>IMPLEMENTATION</a:t>
            </a:r>
            <a:endParaRPr lang="en-US" sz="5500" spc="175">
              <a:solidFill>
                <a:srgbClr val="000000"/>
              </a:solidFill>
              <a:latin typeface="Open Sauce Medium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99205" y="4554063"/>
            <a:ext cx="6179222" cy="271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5"/>
              </a:lnSpc>
            </a:pPr>
            <a:r>
              <a:rPr lang="en-US" sz="2100">
                <a:solidFill>
                  <a:srgbClr val="000000"/>
                </a:solidFill>
                <a:latin typeface="Open Sauce Light" panose="00000400000000000000"/>
              </a:rPr>
              <a:t>Analyzing water quality using MachineLearning (ML) algorithms involvesleveraging computational techniquesto process and interpret water qualitydata, predict parameters, and detectanomalies. Here's a step-by-stepapproach to implementing waterquality analysis using ML algorithms:</a:t>
            </a:r>
            <a:endParaRPr lang="en-US" sz="2100">
              <a:solidFill>
                <a:srgbClr val="000000"/>
              </a:solidFill>
              <a:latin typeface="Open Sauce Light" panose="000004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8820" y="721933"/>
            <a:ext cx="15739940" cy="8231092"/>
            <a:chOff x="0" y="0"/>
            <a:chExt cx="4145499" cy="216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5499" cy="2167860"/>
            </a:xfrm>
            <a:custGeom>
              <a:avLst/>
              <a:gdLst/>
              <a:ahLst/>
              <a:cxnLst/>
              <a:rect l="l" t="t" r="r" b="b"/>
              <a:pathLst>
                <a:path w="4145499" h="2167860">
                  <a:moveTo>
                    <a:pt x="0" y="0"/>
                  </a:moveTo>
                  <a:lnTo>
                    <a:pt x="4145499" y="0"/>
                  </a:lnTo>
                  <a:lnTo>
                    <a:pt x="4145499" y="2167860"/>
                  </a:lnTo>
                  <a:lnTo>
                    <a:pt x="0" y="2167860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45499" cy="219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3162300"/>
            <a:ext cx="6799580" cy="277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ALGORITHMS: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THAT</a:t>
            </a:r>
            <a:r>
              <a:rPr lang="en-US" sz="4400" spc="649">
                <a:solidFill>
                  <a:srgbClr val="000000"/>
                </a:solidFill>
                <a:latin typeface="Open Sauce Medium" panose="00000600000000000000"/>
              </a:rPr>
              <a:t> </a:t>
            </a: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WE ARE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Going to use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8450642" y="3836649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86533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 panose="00000600000000000000"/>
              </a:rPr>
              <a:t>Logistic Regressin</a:t>
            </a:r>
            <a:endParaRPr lang="en-US" sz="3300" spc="105">
              <a:solidFill>
                <a:srgbClr val="000000"/>
              </a:solidFill>
              <a:latin typeface="Open Sauce Medium" panose="000006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3801897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 panose="00000600000000000000"/>
              </a:rPr>
              <a:t>Decision Tree</a:t>
            </a:r>
            <a:endParaRPr lang="en-US" sz="3300" spc="105">
              <a:solidFill>
                <a:srgbClr val="000000"/>
              </a:solidFill>
              <a:latin typeface="Open Sauce Medium" panose="0000060000000000000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8469692" y="5073343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054139" y="6263967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 panose="00000600000000000000"/>
              </a:rPr>
              <a:t>K-Nearest Neighbours</a:t>
            </a:r>
            <a:endParaRPr lang="en-US" sz="3300" spc="105">
              <a:solidFill>
                <a:srgbClr val="000000"/>
              </a:solidFill>
              <a:latin typeface="Open Sauce Medium" panose="00000600000000000000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8488742" y="6309513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8488742" y="7532344"/>
            <a:ext cx="369918" cy="369918"/>
            <a:chOff x="6705600" y="1371600"/>
            <a:chExt cx="10972800" cy="10972800"/>
          </a:xfrm>
        </p:grpSpPr>
        <p:sp>
          <p:nvSpPr>
            <p:cNvPr id="20" name="Freeform 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9054139" y="7422202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 panose="00000600000000000000"/>
              </a:rPr>
              <a:t>Suppor Vector Machine</a:t>
            </a:r>
            <a:endParaRPr lang="en-US" sz="3300" spc="105">
              <a:solidFill>
                <a:srgbClr val="000000"/>
              </a:solidFill>
              <a:latin typeface="Open Sauce Medium" panose="000006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54139" y="5027797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 panose="00000600000000000000"/>
              </a:rPr>
              <a:t>Random Forest</a:t>
            </a:r>
            <a:endParaRPr lang="en-US" sz="3300" spc="105">
              <a:solidFill>
                <a:srgbClr val="000000"/>
              </a:solidFill>
              <a:latin typeface="Open Sauce Medium" panose="000006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920437" y="3342343"/>
            <a:ext cx="1583780" cy="15837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8337921" y="3629520"/>
            <a:ext cx="748812" cy="1009427"/>
          </a:xfrm>
          <a:custGeom>
            <a:avLst/>
            <a:gdLst/>
            <a:ahLst/>
            <a:cxnLst/>
            <a:rect l="l" t="t" r="r" b="b"/>
            <a:pathLst>
              <a:path w="748812" h="1009427">
                <a:moveTo>
                  <a:pt x="0" y="0"/>
                </a:moveTo>
                <a:lnTo>
                  <a:pt x="748812" y="0"/>
                </a:lnTo>
                <a:lnTo>
                  <a:pt x="748812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12959" y="658516"/>
            <a:ext cx="8852908" cy="202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Open Sauce Medium" panose="00000600000000000000"/>
              </a:rPr>
              <a:t>WHOLE DATA SET REQUIRED</a:t>
            </a:r>
            <a:endParaRPr lang="en-US" sz="5800">
              <a:solidFill>
                <a:srgbClr val="000000"/>
              </a:solidFill>
              <a:latin typeface="Open Sauce Medium" panose="000006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14611" y="6401997"/>
            <a:ext cx="3626476" cy="198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uce Light" panose="00000400000000000000"/>
              </a:rPr>
              <a:t>Handle missing values,outliers, and anyinconsistencies in thedataset.</a:t>
            </a:r>
            <a:endParaRPr lang="en-US" sz="1900">
              <a:solidFill>
                <a:srgbClr val="000000"/>
              </a:solidFill>
              <a:latin typeface="Open Sauce Light" panose="00000400000000000000"/>
            </a:endParaRP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uce Light" panose="00000400000000000000"/>
              </a:rPr>
              <a:t>Perform feature scaling,normalization, ortransformation as needed.</a:t>
            </a:r>
            <a:endParaRPr lang="en-US" sz="1900">
              <a:solidFill>
                <a:srgbClr val="000000"/>
              </a:solidFill>
              <a:latin typeface="Open Sauce Light" panose="00000400000000000000"/>
            </a:endParaRPr>
          </a:p>
        </p:txBody>
      </p:sp>
      <p:sp>
        <p:nvSpPr>
          <p:cNvPr id="12" name="AutoShape 12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220880" y="6392472"/>
            <a:ext cx="3532316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uce Light" panose="00000400000000000000"/>
              </a:rPr>
              <a:t>Identify relevant featuresthat contribute to the waterquality analysis usingtechniques like correlationanalysis, featureimportance, or domainknowledge.</a:t>
            </a:r>
            <a:endParaRPr lang="en-US" sz="1900">
              <a:solidFill>
                <a:srgbClr val="000000"/>
              </a:solidFill>
              <a:latin typeface="Open Sauce Light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33604" y="6455587"/>
            <a:ext cx="3532316" cy="19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 panose="00000400000000000000"/>
              </a:rPr>
              <a:t>Split the dataset intotraining and testing sets.</a:t>
            </a:r>
            <a:endParaRPr lang="en-US" sz="1700">
              <a:solidFill>
                <a:srgbClr val="000000"/>
              </a:solidFill>
              <a:latin typeface="Open Sauce Light" panose="00000400000000000000"/>
            </a:endParaRP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uce Light" panose="00000400000000000000"/>
              </a:rPr>
              <a:t>Train the selected MLmodels using the trainingset and validate them usingthe testing set.</a:t>
            </a:r>
            <a:endParaRPr lang="en-US" sz="1900">
              <a:solidFill>
                <a:srgbClr val="000000"/>
              </a:solidFill>
              <a:latin typeface="Open Sauce Light" panose="000004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90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Data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Preprocessing: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803006" y="3214299"/>
            <a:ext cx="1583780" cy="15837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4172837" y="3515220"/>
            <a:ext cx="976392" cy="1009427"/>
          </a:xfrm>
          <a:custGeom>
            <a:avLst/>
            <a:gdLst/>
            <a:ahLst/>
            <a:cxnLst/>
            <a:rect l="l" t="t" r="r" b="b"/>
            <a:pathLst>
              <a:path w="976392" h="1009427">
                <a:moveTo>
                  <a:pt x="0" y="0"/>
                </a:moveTo>
                <a:lnTo>
                  <a:pt x="976391" y="0"/>
                </a:lnTo>
                <a:lnTo>
                  <a:pt x="976391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51323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Feature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Selection: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068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Model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Training: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2275992" y="3342343"/>
            <a:ext cx="1583780" cy="15837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570982" y="3645147"/>
            <a:ext cx="993801" cy="993801"/>
          </a:xfrm>
          <a:custGeom>
            <a:avLst/>
            <a:gdLst/>
            <a:ahLst/>
            <a:cxnLst/>
            <a:rect l="l" t="t" r="r" b="b"/>
            <a:pathLst>
              <a:path w="993801" h="993801">
                <a:moveTo>
                  <a:pt x="0" y="0"/>
                </a:moveTo>
                <a:lnTo>
                  <a:pt x="993801" y="0"/>
                </a:lnTo>
                <a:lnTo>
                  <a:pt x="993801" y="993800"/>
                </a:lnTo>
                <a:lnTo>
                  <a:pt x="0" y="9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39101" y="4385834"/>
            <a:ext cx="6839950" cy="177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5"/>
              </a:lnSpc>
            </a:pPr>
            <a:r>
              <a:rPr lang="en-US" sz="2400">
                <a:solidFill>
                  <a:srgbClr val="000000"/>
                </a:solidFill>
                <a:latin typeface="Open Sauce Light" panose="00000400000000000000"/>
              </a:rPr>
              <a:t>Machine Learning project built to practice and improve coding and deployment skills using python, scikit-learn, jupyter-notebooks, and some visualization packages.</a:t>
            </a:r>
            <a:endParaRPr lang="en-US" sz="2400">
              <a:solidFill>
                <a:srgbClr val="000000"/>
              </a:solidFill>
              <a:latin typeface="Open Sauce Light" panose="000004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905340" y="2095083"/>
            <a:ext cx="6401832" cy="5120136"/>
            <a:chOff x="0" y="0"/>
            <a:chExt cx="8535776" cy="6826848"/>
          </a:xfrm>
        </p:grpSpPr>
        <p:sp>
          <p:nvSpPr>
            <p:cNvPr id="4" name="TextBox 4"/>
            <p:cNvSpPr txBox="1"/>
            <p:nvPr/>
          </p:nvSpPr>
          <p:spPr>
            <a:xfrm>
              <a:off x="7585917" y="4311167"/>
              <a:ext cx="949859" cy="867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Agrandir Narrow Bold" panose="00000806000000000000"/>
                </a:rPr>
                <a:t>Water</a:t>
              </a:r>
              <a:endParaRPr lang="en-US" sz="1810">
                <a:solidFill>
                  <a:srgbClr val="000000"/>
                </a:solidFill>
                <a:latin typeface="Agrandir Narrow Bold" panose="0000080600000000000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Agrandir Narrow Bold" panose="00000806000000000000"/>
                </a:rPr>
                <a:t>61%</a:t>
              </a:r>
              <a:endParaRPr lang="en-US" sz="1810">
                <a:solidFill>
                  <a:srgbClr val="000000"/>
                </a:solidFill>
                <a:latin typeface="Agrandir Narrow Bold" panose="00000806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62697"/>
              <a:ext cx="853356" cy="867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Agrandir Narrow Bold" panose="00000806000000000000"/>
                </a:rPr>
                <a:t>Other</a:t>
              </a:r>
              <a:endParaRPr lang="en-US" sz="1810">
                <a:solidFill>
                  <a:srgbClr val="000000"/>
                </a:solidFill>
                <a:latin typeface="Agrandir Narrow Bold" panose="0000080600000000000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Agrandir Narrow Bold" panose="00000806000000000000"/>
                </a:rPr>
                <a:t>39%</a:t>
              </a:r>
              <a:endParaRPr lang="en-US" sz="1810">
                <a:solidFill>
                  <a:srgbClr val="000000"/>
                </a:solidFill>
                <a:latin typeface="Agrandir Narrow Bold" panose="00000806000000000000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0">
              <a:off x="830338" y="0"/>
              <a:ext cx="6826848" cy="682684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12576" y="0"/>
                <a:ext cx="2234214" cy="2648953"/>
              </a:xfrm>
              <a:custGeom>
                <a:avLst/>
                <a:gdLst/>
                <a:ahLst/>
                <a:cxnLst/>
                <a:rect l="l" t="t" r="r" b="b"/>
                <a:pathLst>
                  <a:path w="2234214" h="2648953">
                    <a:moveTo>
                      <a:pt x="857424" y="0"/>
                    </a:moveTo>
                    <a:cubicBezTo>
                      <a:pt x="1425278" y="0"/>
                      <a:pt x="1924123" y="376965"/>
                      <a:pt x="2079168" y="923243"/>
                    </a:cubicBezTo>
                    <a:cubicBezTo>
                      <a:pt x="2234214" y="1469521"/>
                      <a:pt x="2007775" y="2052337"/>
                      <a:pt x="1524587" y="2350645"/>
                    </a:cubicBezTo>
                    <a:cubicBezTo>
                      <a:pt x="1041399" y="2648953"/>
                      <a:pt x="418902" y="2590249"/>
                      <a:pt x="0" y="2206869"/>
                    </a:cubicBezTo>
                    <a:lnTo>
                      <a:pt x="428712" y="1738435"/>
                    </a:lnTo>
                    <a:cubicBezTo>
                      <a:pt x="638163" y="1930124"/>
                      <a:pt x="949411" y="1959477"/>
                      <a:pt x="1191006" y="1810322"/>
                    </a:cubicBezTo>
                    <a:cubicBezTo>
                      <a:pt x="1432600" y="1661168"/>
                      <a:pt x="1545819" y="1369760"/>
                      <a:pt x="1468296" y="1096621"/>
                    </a:cubicBezTo>
                    <a:cubicBezTo>
                      <a:pt x="1390774" y="823482"/>
                      <a:pt x="1141351" y="635000"/>
                      <a:pt x="857424" y="635000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06312" y="0"/>
                <a:ext cx="1376248" cy="2248552"/>
              </a:xfrm>
              <a:custGeom>
                <a:avLst/>
                <a:gdLst/>
                <a:ahLst/>
                <a:cxnLst/>
                <a:rect l="l" t="t" r="r" b="b"/>
                <a:pathLst>
                  <a:path w="1376248" h="2248552">
                    <a:moveTo>
                      <a:pt x="566784" y="2248552"/>
                    </a:moveTo>
                    <a:cubicBezTo>
                      <a:pt x="154168" y="1907206"/>
                      <a:pt x="0" y="1343721"/>
                      <a:pt x="181372" y="839863"/>
                    </a:cubicBezTo>
                    <a:cubicBezTo>
                      <a:pt x="362743" y="336005"/>
                      <a:pt x="840677" y="54"/>
                      <a:pt x="1376185" y="0"/>
                    </a:cubicBezTo>
                    <a:lnTo>
                      <a:pt x="1376249" y="635000"/>
                    </a:lnTo>
                    <a:cubicBezTo>
                      <a:pt x="1108495" y="635027"/>
                      <a:pt x="869528" y="803002"/>
                      <a:pt x="778842" y="1054931"/>
                    </a:cubicBezTo>
                    <a:cubicBezTo>
                      <a:pt x="688156" y="1306860"/>
                      <a:pt x="765240" y="1588603"/>
                      <a:pt x="971548" y="1759276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 flipV="1">
            <a:off x="9681022" y="394486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719122" y="1789966"/>
            <a:ext cx="620371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 spc="768">
                <a:solidFill>
                  <a:srgbClr val="000000"/>
                </a:solidFill>
                <a:latin typeface="Open Sauce Medium" panose="00000600000000000000"/>
              </a:rPr>
              <a:t>POTABILITY</a:t>
            </a:r>
            <a:endParaRPr lang="en-US" sz="6800" spc="768">
              <a:solidFill>
                <a:srgbClr val="000000"/>
              </a:solidFill>
              <a:latin typeface="Open Sauce Medium" panose="000006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94170" y="2858375"/>
            <a:ext cx="6203713" cy="75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0"/>
              </a:lnSpc>
            </a:pPr>
            <a:r>
              <a:rPr lang="en-US" sz="5300" spc="598">
                <a:solidFill>
                  <a:srgbClr val="000000"/>
                </a:solidFill>
                <a:latin typeface="Open Sauce Medium" panose="00000600000000000000"/>
              </a:rPr>
              <a:t>OF WATER</a:t>
            </a:r>
            <a:endParaRPr lang="en-US" sz="5300" spc="598">
              <a:solidFill>
                <a:srgbClr val="000000"/>
              </a:solidFill>
              <a:latin typeface="Open Sauce Medium" panose="000006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9997088" y="-628312"/>
            <a:ext cx="8570811" cy="11543623"/>
            <a:chOff x="0" y="0"/>
            <a:chExt cx="3632200" cy="4892040"/>
          </a:xfrm>
        </p:grpSpPr>
        <p:sp>
          <p:nvSpPr>
            <p:cNvPr id="4" name="Freeform 4"/>
            <p:cNvSpPr/>
            <p:nvPr/>
          </p:nvSpPr>
          <p:spPr>
            <a:xfrm>
              <a:off x="15240" y="15240"/>
              <a:ext cx="3600450" cy="4860290"/>
            </a:xfrm>
            <a:custGeom>
              <a:avLst/>
              <a:gdLst/>
              <a:ahLst/>
              <a:cxnLst/>
              <a:rect l="l" t="t" r="r" b="b"/>
              <a:pathLst>
                <a:path w="3600450" h="486029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3"/>
              <a:stretch>
                <a:fillRect l="-51243" r="-5124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32200" cy="4892040"/>
            </a:xfrm>
            <a:custGeom>
              <a:avLst/>
              <a:gdLst/>
              <a:ahLst/>
              <a:cxnLst/>
              <a:rect l="l" t="t" r="r" b="b"/>
              <a:pathLst>
                <a:path w="3632200" h="489204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390865" y="5267071"/>
            <a:ext cx="6529997" cy="135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r>
              <a:rPr lang="en-US" sz="2500">
                <a:solidFill>
                  <a:srgbClr val="000000"/>
                </a:solidFill>
                <a:latin typeface="Open Sauce Light" panose="00000400000000000000"/>
              </a:rPr>
              <a:t>Optimize modelperformance by tuninghyperparameters usingtechniques like grid searchor random search.</a:t>
            </a:r>
            <a:endParaRPr lang="en-US" sz="2500">
              <a:solidFill>
                <a:srgbClr val="000000"/>
              </a:solidFill>
              <a:latin typeface="Open Sauce Light" panose="00000400000000000000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613017" y="2882903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 panose="02000505050000020004"/>
              </a:rPr>
              <a:t>Hyperparameter</a:t>
            </a:r>
            <a:endParaRPr lang="en-US" sz="4400" spc="140">
              <a:solidFill>
                <a:srgbClr val="000000"/>
              </a:solidFill>
              <a:latin typeface="Days" panose="02000505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722115"/>
            <a:ext cx="9248384" cy="150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spc="945">
                <a:solidFill>
                  <a:srgbClr val="000000"/>
                </a:solidFill>
                <a:latin typeface="Open Sauce Medium" panose="00000600000000000000"/>
              </a:rPr>
              <a:t>TUNING </a:t>
            </a:r>
            <a:r>
              <a:rPr lang="en-US" sz="6100" spc="945">
                <a:solidFill>
                  <a:srgbClr val="000000"/>
                </a:solidFill>
                <a:latin typeface="Open Sauce Medium" panose="00000600000000000000"/>
              </a:rPr>
              <a:t>Optimize</a:t>
            </a:r>
            <a:endParaRPr lang="en-US" sz="6100" spc="945">
              <a:solidFill>
                <a:srgbClr val="000000"/>
              </a:solidFill>
              <a:latin typeface="Open Sauce Medium" panose="00000600000000000000"/>
            </a:endParaRPr>
          </a:p>
          <a:p>
            <a:pPr>
              <a:lnSpc>
                <a:spcPts val="517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1134" y="2019299"/>
            <a:ext cx="16623298" cy="9350605"/>
          </a:xfrm>
          <a:custGeom>
            <a:avLst/>
            <a:gdLst/>
            <a:ahLst/>
            <a:cxnLst/>
            <a:rect l="l" t="t" r="r" b="b"/>
            <a:pathLst>
              <a:path w="16623298" h="9350605">
                <a:moveTo>
                  <a:pt x="0" y="0"/>
                </a:moveTo>
                <a:lnTo>
                  <a:pt x="16623298" y="0"/>
                </a:lnTo>
                <a:lnTo>
                  <a:pt x="16623298" y="9350605"/>
                </a:lnTo>
                <a:lnTo>
                  <a:pt x="0" y="9350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245" y="-47625"/>
            <a:ext cx="205004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 panose="020B0604020202020204"/>
              </a:rPr>
              <a:t>Programs:</a:t>
            </a:r>
            <a:endParaRPr lang="en-US" sz="3500">
              <a:solidFill>
                <a:srgbClr val="FFFFFF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4705" y="1714791"/>
            <a:ext cx="16695230" cy="9391067"/>
          </a:xfrm>
          <a:custGeom>
            <a:avLst/>
            <a:gdLst/>
            <a:ahLst/>
            <a:cxnLst/>
            <a:rect l="l" t="t" r="r" b="b"/>
            <a:pathLst>
              <a:path w="16695230" h="9391067">
                <a:moveTo>
                  <a:pt x="0" y="0"/>
                </a:moveTo>
                <a:lnTo>
                  <a:pt x="16695230" y="0"/>
                </a:lnTo>
                <a:lnTo>
                  <a:pt x="16695230" y="9391068"/>
                </a:lnTo>
                <a:lnTo>
                  <a:pt x="0" y="939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1688</Words>
  <Application>WPS Presentation</Application>
  <PresentationFormat>On-screen Show (4:3)</PresentationFormat>
  <Paragraphs>78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SimSun</vt:lpstr>
      <vt:lpstr>Wingdings</vt:lpstr>
      <vt:lpstr>Days</vt:lpstr>
      <vt:lpstr>Open Sauce Medium</vt:lpstr>
      <vt:lpstr>Agrandir Narrow Bold</vt:lpstr>
      <vt:lpstr>Open Sauce</vt:lpstr>
      <vt:lpstr>Open Sauce Light</vt:lpstr>
      <vt:lpstr>Canva Sans Bold</vt:lpstr>
      <vt:lpstr>Arimo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</dc:title>
  <dc:creator/>
  <cp:lastModifiedBy>Roshan</cp:lastModifiedBy>
  <cp:revision>2</cp:revision>
  <dcterms:created xsi:type="dcterms:W3CDTF">2006-08-16T00:00:00Z</dcterms:created>
  <dcterms:modified xsi:type="dcterms:W3CDTF">2023-10-18T06:36:24Z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E37B2A39BAF14A0F9D93FF611FE9249D_12</vt:lpwstr>
  </property>
  <property fmtid="{D5CDD505-2E9C-101B-9397-08002B2CF9AE}" pid="3" name="KSOProductBuildVer">
    <vt:lpwstr>1033-12.2.0.13215</vt:lpwstr>
  </property>
</Properties>
</file>